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  <p:sldMasterId id="2147483662" r:id="rId2"/>
  </p:sldMasterIdLst>
  <p:notesMasterIdLst>
    <p:notesMasterId r:id="rId10"/>
  </p:notesMasterIdLst>
  <p:sldIdLst>
    <p:sldId id="276" r:id="rId3"/>
    <p:sldId id="257" r:id="rId4"/>
    <p:sldId id="258" r:id="rId5"/>
    <p:sldId id="279" r:id="rId6"/>
    <p:sldId id="280" r:id="rId7"/>
    <p:sldId id="281" r:id="rId8"/>
    <p:sldId id="272" r:id="rId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703F4110-5866-403A-A16E-99D343ED27EF}">
          <p14:sldIdLst>
            <p14:sldId id="276"/>
            <p14:sldId id="257"/>
            <p14:sldId id="258"/>
            <p14:sldId id="279"/>
            <p14:sldId id="280"/>
            <p14:sldId id="281"/>
            <p14:sldId id="27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7E3"/>
    <a:srgbClr val="1B4686"/>
    <a:srgbClr val="ED6F9C"/>
    <a:srgbClr val="A27DB6"/>
    <a:srgbClr val="5F95CF"/>
    <a:srgbClr val="FCC13F"/>
    <a:srgbClr val="F49C4E"/>
    <a:srgbClr val="37B398"/>
    <a:srgbClr val="EA4E34"/>
    <a:srgbClr val="C9D5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3A2CA1F-3267-4498-8071-7EE1E42671EB}">
  <a:tblStyle styleId="{C3A2CA1F-3267-4498-8071-7EE1E42671EB}" styleName="Table_0">
    <a:wholeTbl>
      <a:tcTxStyle b="off" i="off">
        <a:font>
          <a:latin typeface="Rockwell"/>
          <a:ea typeface="Rockwell"/>
          <a:cs typeface="Rockwel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7E8E7"/>
          </a:solidFill>
        </a:fill>
      </a:tcStyle>
    </a:wholeTbl>
    <a:band1H>
      <a:tcStyle>
        <a:tcBdr/>
        <a:fill>
          <a:solidFill>
            <a:srgbClr val="EFCECA"/>
          </a:solidFill>
        </a:fill>
      </a:tcStyle>
    </a:band1H>
    <a:band1V>
      <a:tcStyle>
        <a:tcBdr/>
        <a:fill>
          <a:solidFill>
            <a:srgbClr val="EFCECA"/>
          </a:solidFill>
        </a:fill>
      </a:tcStyle>
    </a:band1V>
    <a:la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621" autoAdjust="0"/>
    <p:restoredTop sz="94690"/>
  </p:normalViewPr>
  <p:slideViewPr>
    <p:cSldViewPr snapToGrid="0">
      <p:cViewPr varScale="1">
        <p:scale>
          <a:sx n="108" d="100"/>
          <a:sy n="108" d="100"/>
        </p:scale>
        <p:origin x="1080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911737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7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272890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4403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4187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729170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436754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780374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5" name="Shape 2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77691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GB"/>
              <a:t>Copyright © 2018 by Pearson Education      Gold Experience 2nd Edition A2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1">
  <p:cSld name="Title Slide Option1">
    <p:bg>
      <p:bgPr>
        <a:solidFill>
          <a:schemeClr val="lt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630353" y="1680064"/>
            <a:ext cx="4910667" cy="2244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630353" y="4057650"/>
            <a:ext cx="4529667" cy="146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630353" y="6265863"/>
            <a:ext cx="52832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0" name="Google Shape;20;p2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349336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2">
  <p:cSld name="Title Slide Option2"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7" name="Google Shape;27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107"/>
            <a:ext cx="1148400" cy="81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9" name="Google Shape;29;p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" name="Google Shape;30;p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511647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3">
  <p:cSld name="Title Slide Option3">
    <p:bg>
      <p:bgPr>
        <a:solidFill>
          <a:srgbClr val="595959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>
            <a:spLocks noGrp="1"/>
          </p:cNvSpPr>
          <p:nvPr>
            <p:ph type="ctrTitle"/>
          </p:nvPr>
        </p:nvSpPr>
        <p:spPr>
          <a:xfrm>
            <a:off x="630353" y="1681200"/>
            <a:ext cx="4978400" cy="1977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>
            <a:spLocks noGrp="1"/>
          </p:cNvSpPr>
          <p:nvPr>
            <p:ph type="pic" idx="3"/>
          </p:nvPr>
        </p:nvSpPr>
        <p:spPr>
          <a:xfrm>
            <a:off x="6108701" y="0"/>
            <a:ext cx="60832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38" name="Google Shape;38;p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731206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rgbClr val="FFFFFF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5981100" y="1332225"/>
            <a:ext cx="5587014" cy="39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769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2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5977055" y="2000250"/>
            <a:ext cx="5591058" cy="311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5"/>
          <p:cNvSpPr>
            <a:spLocks noGrp="1"/>
          </p:cNvSpPr>
          <p:nvPr>
            <p:ph type="pic" idx="2"/>
          </p:nvPr>
        </p:nvSpPr>
        <p:spPr>
          <a:xfrm>
            <a:off x="1" y="0"/>
            <a:ext cx="51688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831665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troduction">
  <p:cSld name="Introduction">
    <p:bg>
      <p:bgPr>
        <a:solidFill>
          <a:schemeClr val="lt2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783668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625090" y="2085975"/>
            <a:ext cx="4711701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•"/>
              <a:defRPr sz="1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0" name="Google Shape;5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52" name="Google Shape;52;p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" name="Google Shape;53;p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071310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1">
  <p:cSld name="Divider Option 1">
    <p:bg>
      <p:bgPr>
        <a:blipFill rotWithShape="1">
          <a:blip r:embed="rId2">
            <a:alphaModFix/>
          </a:blip>
          <a:stretch>
            <a:fillRect l="-16997" r="-16998"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7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896312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2">
  <p:cSld name="Divider Option 2">
    <p:bg>
      <p:bgPr>
        <a:blipFill rotWithShape="1">
          <a:blip r:embed="rId2">
            <a:alphaModFix/>
          </a:blip>
          <a:stretch>
            <a:fillRect l="-30997" r="-30995"/>
          </a:stretch>
        </a:blip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514972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3">
  <p:cSld name="Divider Option 3">
    <p:bg>
      <p:bgPr>
        <a:blipFill rotWithShape="1">
          <a:blip r:embed="rId2">
            <a:alphaModFix/>
          </a:blip>
          <a:stretch>
            <a:fillRect l="-37997" r="-37997"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>
            <a:off x="3491400" y="784495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9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73298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4">
  <p:cSld name="Divider Option 4">
    <p:bg>
      <p:bgPr>
        <a:blipFill rotWithShape="1">
          <a:blip r:embed="rId2">
            <a:alphaModFix/>
          </a:blip>
          <a:stretch>
            <a:fillRect l="-27998" r="-27998"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0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912005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5">
  <p:cSld name="Divider Option 5">
    <p:bg>
      <p:bgPr>
        <a:blipFill rotWithShape="1">
          <a:blip r:embed="rId2">
            <a:alphaModFix/>
          </a:blip>
          <a:stretch>
            <a:fillRect l="-11999" r="-11997"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1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548063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6">
  <p:cSld name="Divider Option 6">
    <p:bg>
      <p:bgPr>
        <a:blipFill rotWithShape="1">
          <a:blip r:embed="rId2">
            <a:alphaModFix/>
          </a:blip>
          <a:stretch>
            <a:fillRect l="-10999" r="-10999"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329753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 Option1">
  <p:cSld name="Statement and Image  Option1"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3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6" name="Google Shape;76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78" name="Google Shape;78;p1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" name="Google Shape;79;p1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148953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2">
  <p:cSld name="Statement and Image Option2"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59602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6015565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4"/>
          <p:cNvSpPr>
            <a:spLocks noGrp="1"/>
          </p:cNvSpPr>
          <p:nvPr>
            <p:ph type="pic" idx="2"/>
          </p:nvPr>
        </p:nvSpPr>
        <p:spPr>
          <a:xfrm>
            <a:off x="7835901" y="0"/>
            <a:ext cx="43561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86" name="Google Shape;86;p1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7" name="Google Shape;87;p1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958516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3">
  <p:cSld name="Statement and Image Option3">
    <p:bg>
      <p:bgPr>
        <a:solidFill>
          <a:srgbClr val="FFFFFF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15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90431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95" name="Google Shape;95;p15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6" name="Google Shape;96;p1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390427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4">
  <p:cSld name="Statement and Image Option4">
    <p:bg>
      <p:bgPr>
        <a:solidFill>
          <a:srgbClr val="FFFFFF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>
            <a:spLocks noGrp="1"/>
          </p:cNvSpPr>
          <p:nvPr>
            <p:ph type="title"/>
          </p:nvPr>
        </p:nvSpPr>
        <p:spPr>
          <a:xfrm>
            <a:off x="630791" y="418050"/>
            <a:ext cx="60237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body" idx="1"/>
          </p:nvPr>
        </p:nvSpPr>
        <p:spPr>
          <a:xfrm>
            <a:off x="630791" y="1695450"/>
            <a:ext cx="602370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16"/>
          <p:cNvSpPr>
            <a:spLocks noGrp="1"/>
          </p:cNvSpPr>
          <p:nvPr>
            <p:ph type="pic" idx="2"/>
          </p:nvPr>
        </p:nvSpPr>
        <p:spPr>
          <a:xfrm>
            <a:off x="782320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77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02" name="Google Shape;102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04" name="Google Shape;104;p1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" name="Google Shape;105;p1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8742450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5">
  <p:cSld name="Statement and Image Option5">
    <p:bg>
      <p:bgPr>
        <a:solidFill>
          <a:srgbClr val="FFFFFF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4931832" y="418050"/>
            <a:ext cx="662059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4931834" y="1695450"/>
            <a:ext cx="663628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>
            <a:spLocks noGrp="1"/>
          </p:cNvSpPr>
          <p:nvPr>
            <p:ph type="pic" idx="2"/>
          </p:nvPr>
        </p:nvSpPr>
        <p:spPr>
          <a:xfrm>
            <a:off x="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11" name="Google Shape;111;p17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2" name="Google Shape;112;p1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082150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6">
  <p:cSld name="Statement and Image Option6">
    <p:bg>
      <p:bgPr>
        <a:solidFill>
          <a:srgbClr val="FFFFFF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623888" y="418051"/>
            <a:ext cx="10942105" cy="84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623888" y="1433513"/>
            <a:ext cx="6833129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>
            <a:spLocks noGrp="1"/>
          </p:cNvSpPr>
          <p:nvPr>
            <p:ph type="pic" idx="2"/>
          </p:nvPr>
        </p:nvSpPr>
        <p:spPr>
          <a:xfrm>
            <a:off x="8136130" y="1433513"/>
            <a:ext cx="3416300" cy="452437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7" name="Google Shape;117;p18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8" name="Google Shape;118;p18"/>
          <p:cNvSpPr txBox="1">
            <a:spLocks noGrp="1"/>
          </p:cNvSpPr>
          <p:nvPr>
            <p:ph type="body" idx="3"/>
          </p:nvPr>
        </p:nvSpPr>
        <p:spPr>
          <a:xfrm>
            <a:off x="7023100" y="6172202"/>
            <a:ext cx="4529329" cy="20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19" name="Google Shape;11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1993" y="6374687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1" name="Google Shape;121;p18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2" name="Google Shape;122;p1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1619808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1">
  <p:cSld name="Statement Option 1">
    <p:bg>
      <p:bgPr>
        <a:solidFill>
          <a:schemeClr val="lt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9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53100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9"/>
          <p:cNvSpPr txBox="1">
            <a:spLocks noGrp="1"/>
          </p:cNvSpPr>
          <p:nvPr>
            <p:ph type="ctrTitle"/>
          </p:nvPr>
        </p:nvSpPr>
        <p:spPr>
          <a:xfrm>
            <a:off x="2688608" y="2759846"/>
            <a:ext cx="7110485" cy="1338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26" name="Google Shape;126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8" name="Google Shape;128;p19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9" name="Google Shape;129;p1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34145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4">
  <p:cSld name="Statement Option 4">
    <p:bg>
      <p:bgPr>
        <a:solidFill>
          <a:schemeClr val="accen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0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390192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0"/>
          <p:cNvSpPr txBox="1">
            <a:spLocks noGrp="1"/>
          </p:cNvSpPr>
          <p:nvPr>
            <p:ph type="ctrTitle"/>
          </p:nvPr>
        </p:nvSpPr>
        <p:spPr>
          <a:xfrm>
            <a:off x="2579426" y="2389032"/>
            <a:ext cx="7206019" cy="164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1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body" idx="1"/>
          </p:nvPr>
        </p:nvSpPr>
        <p:spPr>
          <a:xfrm>
            <a:off x="2715904" y="4179106"/>
            <a:ext cx="6933064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4" name="Google Shape;13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36" name="Google Shape;136;p20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7" name="Google Shape;137;p2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065037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duct Page">
  <p:cSld name="Product Page">
    <p:bg>
      <p:bgPr>
        <a:solidFill>
          <a:srgbClr val="FFFFFF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>
            <a:spLocks noGrp="1"/>
          </p:cNvSpPr>
          <p:nvPr>
            <p:ph type="title"/>
          </p:nvPr>
        </p:nvSpPr>
        <p:spPr>
          <a:xfrm>
            <a:off x="623888" y="417601"/>
            <a:ext cx="8037512" cy="52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Google Shape;140;p21"/>
          <p:cNvSpPr/>
          <p:nvPr/>
        </p:nvSpPr>
        <p:spPr>
          <a:xfrm>
            <a:off x="623888" y="1752601"/>
            <a:ext cx="6577012" cy="446722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1"/>
          <p:cNvSpPr txBox="1">
            <a:spLocks noGrp="1"/>
          </p:cNvSpPr>
          <p:nvPr>
            <p:ph type="body" idx="1"/>
          </p:nvPr>
        </p:nvSpPr>
        <p:spPr>
          <a:xfrm>
            <a:off x="1014761" y="1943100"/>
            <a:ext cx="5716240" cy="3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2" name="Google Shape;142;p21"/>
          <p:cNvSpPr/>
          <p:nvPr/>
        </p:nvSpPr>
        <p:spPr>
          <a:xfrm>
            <a:off x="7432907" y="3324225"/>
            <a:ext cx="4128828" cy="2895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1"/>
          <p:cNvSpPr>
            <a:spLocks noGrp="1"/>
          </p:cNvSpPr>
          <p:nvPr>
            <p:ph type="pic" idx="2"/>
          </p:nvPr>
        </p:nvSpPr>
        <p:spPr>
          <a:xfrm>
            <a:off x="7432906" y="1752601"/>
            <a:ext cx="4128000" cy="1571624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body" idx="3"/>
          </p:nvPr>
        </p:nvSpPr>
        <p:spPr>
          <a:xfrm>
            <a:off x="7618626" y="3457575"/>
            <a:ext cx="3675080" cy="23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9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8575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4"/>
          </p:nvPr>
        </p:nvSpPr>
        <p:spPr>
          <a:xfrm>
            <a:off x="627835" y="1076325"/>
            <a:ext cx="8033565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21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1502204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1">
  <p:cSld name="Case study Option1">
    <p:bg>
      <p:bgPr>
        <a:solidFill>
          <a:srgbClr val="FFFFFF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2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2"/>
          <p:cNvSpPr txBox="1">
            <a:spLocks noGrp="1"/>
          </p:cNvSpPr>
          <p:nvPr>
            <p:ph type="title"/>
          </p:nvPr>
        </p:nvSpPr>
        <p:spPr>
          <a:xfrm>
            <a:off x="635039" y="417601"/>
            <a:ext cx="8189912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body" idx="1"/>
          </p:nvPr>
        </p:nvSpPr>
        <p:spPr>
          <a:xfrm>
            <a:off x="4710569" y="1437716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5" name="Google Shape;155;p22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" name="Google Shape;156;p22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" name="Google Shape;157;p22"/>
          <p:cNvSpPr>
            <a:spLocks noGrp="1"/>
          </p:cNvSpPr>
          <p:nvPr>
            <p:ph type="pic" idx="5"/>
          </p:nvPr>
        </p:nvSpPr>
        <p:spPr>
          <a:xfrm>
            <a:off x="9091960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8" name="Google Shape;158;p2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508457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2">
  <p:cSld name="Case study Option2">
    <p:bg>
      <p:bgPr>
        <a:solidFill>
          <a:srgbClr val="FFFFFF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3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3"/>
          <p:cNvSpPr txBox="1">
            <a:spLocks noGrp="1"/>
          </p:cNvSpPr>
          <p:nvPr>
            <p:ph type="title"/>
          </p:nvPr>
        </p:nvSpPr>
        <p:spPr>
          <a:xfrm>
            <a:off x="630793" y="417601"/>
            <a:ext cx="8106500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body" idx="1"/>
          </p:nvPr>
        </p:nvSpPr>
        <p:spPr>
          <a:xfrm>
            <a:off x="4710569" y="1447241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7" name="Google Shape;167;p23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8" name="Google Shape;168;p23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9" name="Google Shape;169;p2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0" name="Google Shape;170;p2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8530913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solidFill>
          <a:srgbClr val="FFFFF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3" name="Google Shape;173;p24"/>
          <p:cNvSpPr txBox="1">
            <a:spLocks noGrp="1"/>
          </p:cNvSpPr>
          <p:nvPr>
            <p:ph type="body" idx="1"/>
          </p:nvPr>
        </p:nvSpPr>
        <p:spPr>
          <a:xfrm>
            <a:off x="623889" y="1704976"/>
            <a:ext cx="8888102" cy="3171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Google Shape;174;p2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5" name="Google Shape;175;p2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5749285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ed">
  <p:cSld name="Numbered">
    <p:bg>
      <p:bgPr>
        <a:solidFill>
          <a:srgbClr val="FFFFFF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11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body" idx="1"/>
          </p:nvPr>
        </p:nvSpPr>
        <p:spPr>
          <a:xfrm>
            <a:off x="623887" y="1809750"/>
            <a:ext cx="8910405" cy="378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22222"/>
              </a:lnSpc>
              <a:spcBef>
                <a:spcPts val="1134"/>
              </a:spcBef>
              <a:spcAft>
                <a:spcPts val="0"/>
              </a:spcAft>
              <a:buClr>
                <a:schemeClr val="dk2"/>
              </a:buClr>
              <a:buSzPts val="1800"/>
              <a:buFont typeface="Times New Roman"/>
              <a:buAutoNum type="arabicPeriod"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9344530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graphic x3">
  <p:cSld name="Infographic x3">
    <p:bg>
      <p:bgPr>
        <a:solidFill>
          <a:srgbClr val="FFFFFF"/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3" name="Google Shape;183;p26"/>
          <p:cNvSpPr>
            <a:spLocks noGrp="1"/>
          </p:cNvSpPr>
          <p:nvPr>
            <p:ph type="pic" idx="2"/>
          </p:nvPr>
        </p:nvSpPr>
        <p:spPr>
          <a:xfrm>
            <a:off x="1115485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4" name="Google Shape;184;p26"/>
          <p:cNvSpPr txBox="1">
            <a:spLocks noGrp="1"/>
          </p:cNvSpPr>
          <p:nvPr>
            <p:ph type="body" idx="1"/>
          </p:nvPr>
        </p:nvSpPr>
        <p:spPr>
          <a:xfrm>
            <a:off x="1107018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5" name="Google Shape;185;p26"/>
          <p:cNvSpPr txBox="1">
            <a:spLocks noGrp="1"/>
          </p:cNvSpPr>
          <p:nvPr>
            <p:ph type="body" idx="3"/>
          </p:nvPr>
        </p:nvSpPr>
        <p:spPr>
          <a:xfrm>
            <a:off x="1115485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Google Shape;186;p26"/>
          <p:cNvSpPr txBox="1">
            <a:spLocks noGrp="1"/>
          </p:cNvSpPr>
          <p:nvPr>
            <p:ph type="body" idx="4"/>
          </p:nvPr>
        </p:nvSpPr>
        <p:spPr>
          <a:xfrm>
            <a:off x="4718399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body" idx="5"/>
          </p:nvPr>
        </p:nvSpPr>
        <p:spPr>
          <a:xfrm>
            <a:off x="8366804" y="3924927"/>
            <a:ext cx="2645833" cy="408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34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p26"/>
          <p:cNvSpPr txBox="1">
            <a:spLocks noGrp="1"/>
          </p:cNvSpPr>
          <p:nvPr>
            <p:ph type="body" idx="6"/>
          </p:nvPr>
        </p:nvSpPr>
        <p:spPr>
          <a:xfrm>
            <a:off x="4721563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9" name="Google Shape;189;p26"/>
          <p:cNvSpPr txBox="1">
            <a:spLocks noGrp="1"/>
          </p:cNvSpPr>
          <p:nvPr>
            <p:ph type="body" idx="7"/>
          </p:nvPr>
        </p:nvSpPr>
        <p:spPr>
          <a:xfrm>
            <a:off x="8376065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15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0" name="Google Shape;190;p26"/>
          <p:cNvSpPr txBox="1">
            <a:spLocks noGrp="1"/>
          </p:cNvSpPr>
          <p:nvPr>
            <p:ph type="body" idx="8"/>
          </p:nvPr>
        </p:nvSpPr>
        <p:spPr>
          <a:xfrm>
            <a:off x="7023100" y="6172201"/>
            <a:ext cx="4529329" cy="228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Google Shape;191;p26"/>
          <p:cNvSpPr>
            <a:spLocks noGrp="1"/>
          </p:cNvSpPr>
          <p:nvPr>
            <p:ph type="pic" idx="9"/>
          </p:nvPr>
        </p:nvSpPr>
        <p:spPr>
          <a:xfrm>
            <a:off x="47168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Google Shape;192;p26"/>
          <p:cNvSpPr>
            <a:spLocks noGrp="1"/>
          </p:cNvSpPr>
          <p:nvPr>
            <p:ph type="pic" idx="13"/>
          </p:nvPr>
        </p:nvSpPr>
        <p:spPr>
          <a:xfrm>
            <a:off x="83744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93" name="Google Shape;193;p26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4" name="Google Shape;194;p2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5" name="Google Shape;195;p2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9442035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bg>
      <p:bgPr>
        <a:solidFill>
          <a:srgbClr val="FFFFFF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7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8" name="Google Shape;198;p2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9" name="Google Shape;199;p2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4679300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x3">
  <p:cSld name="Sample Boxed Text x3">
    <p:bg>
      <p:bgPr>
        <a:solidFill>
          <a:srgbClr val="FFFFFF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/>
          <p:nvPr/>
        </p:nvSpPr>
        <p:spPr>
          <a:xfrm>
            <a:off x="629604" y="2669156"/>
            <a:ext cx="3470400" cy="468000"/>
          </a:xfrm>
          <a:prstGeom prst="rect">
            <a:avLst/>
          </a:prstGeom>
          <a:solidFill>
            <a:srgbClr val="03873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8"/>
          <p:cNvSpPr/>
          <p:nvPr/>
        </p:nvSpPr>
        <p:spPr>
          <a:xfrm>
            <a:off x="629604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8"/>
          <p:cNvSpPr txBox="1">
            <a:spLocks noGrp="1"/>
          </p:cNvSpPr>
          <p:nvPr>
            <p:ph type="title"/>
          </p:nvPr>
        </p:nvSpPr>
        <p:spPr>
          <a:xfrm>
            <a:off x="629605" y="417601"/>
            <a:ext cx="10938728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4" name="Google Shape;204;p28"/>
          <p:cNvSpPr txBox="1">
            <a:spLocks noGrp="1"/>
          </p:cNvSpPr>
          <p:nvPr>
            <p:ph type="body" idx="1"/>
          </p:nvPr>
        </p:nvSpPr>
        <p:spPr>
          <a:xfrm>
            <a:off x="876950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5" name="Google Shape;205;p28"/>
          <p:cNvSpPr txBox="1">
            <a:spLocks noGrp="1"/>
          </p:cNvSpPr>
          <p:nvPr>
            <p:ph type="body" idx="2"/>
          </p:nvPr>
        </p:nvSpPr>
        <p:spPr>
          <a:xfrm>
            <a:off x="894018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6" name="Google Shape;206;p28"/>
          <p:cNvSpPr/>
          <p:nvPr/>
        </p:nvSpPr>
        <p:spPr>
          <a:xfrm>
            <a:off x="4387649" y="2669156"/>
            <a:ext cx="3470400" cy="46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8"/>
          <p:cNvSpPr/>
          <p:nvPr/>
        </p:nvSpPr>
        <p:spPr>
          <a:xfrm>
            <a:off x="4387649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8"/>
          <p:cNvSpPr txBox="1">
            <a:spLocks noGrp="1"/>
          </p:cNvSpPr>
          <p:nvPr>
            <p:ph type="body" idx="3"/>
          </p:nvPr>
        </p:nvSpPr>
        <p:spPr>
          <a:xfrm>
            <a:off x="4634995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9" name="Google Shape;209;p28"/>
          <p:cNvSpPr txBox="1">
            <a:spLocks noGrp="1"/>
          </p:cNvSpPr>
          <p:nvPr>
            <p:ph type="body" idx="4"/>
          </p:nvPr>
        </p:nvSpPr>
        <p:spPr>
          <a:xfrm>
            <a:off x="4652063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0" name="Google Shape;210;p28"/>
          <p:cNvSpPr/>
          <p:nvPr/>
        </p:nvSpPr>
        <p:spPr>
          <a:xfrm>
            <a:off x="8097933" y="2669156"/>
            <a:ext cx="3470400" cy="46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8"/>
          <p:cNvSpPr/>
          <p:nvPr/>
        </p:nvSpPr>
        <p:spPr>
          <a:xfrm>
            <a:off x="8097933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8"/>
          <p:cNvSpPr txBox="1">
            <a:spLocks noGrp="1"/>
          </p:cNvSpPr>
          <p:nvPr>
            <p:ph type="body" idx="5"/>
          </p:nvPr>
        </p:nvSpPr>
        <p:spPr>
          <a:xfrm>
            <a:off x="8345279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3" name="Google Shape;213;p28"/>
          <p:cNvSpPr txBox="1">
            <a:spLocks noGrp="1"/>
          </p:cNvSpPr>
          <p:nvPr>
            <p:ph type="body" idx="6"/>
          </p:nvPr>
        </p:nvSpPr>
        <p:spPr>
          <a:xfrm>
            <a:off x="8362347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4" name="Google Shape;214;p28"/>
          <p:cNvSpPr txBox="1">
            <a:spLocks noGrp="1"/>
          </p:cNvSpPr>
          <p:nvPr>
            <p:ph type="body" idx="7"/>
          </p:nvPr>
        </p:nvSpPr>
        <p:spPr>
          <a:xfrm>
            <a:off x="635039" y="1685925"/>
            <a:ext cx="109330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5" name="Google Shape;215;p2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6" name="Google Shape;216;p2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3054537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with Image x3">
  <p:cSld name="Sample Boxed Text with Image x3">
    <p:bg>
      <p:bgPr>
        <a:solidFill>
          <a:srgbClr val="FFFFFF"/>
        </a:solid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9"/>
          <p:cNvSpPr/>
          <p:nvPr/>
        </p:nvSpPr>
        <p:spPr>
          <a:xfrm>
            <a:off x="4376412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9"/>
          <p:cNvSpPr/>
          <p:nvPr/>
        </p:nvSpPr>
        <p:spPr>
          <a:xfrm>
            <a:off x="8112069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9"/>
          <p:cNvSpPr/>
          <p:nvPr/>
        </p:nvSpPr>
        <p:spPr>
          <a:xfrm>
            <a:off x="640755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9"/>
          <p:cNvSpPr txBox="1">
            <a:spLocks noGrp="1"/>
          </p:cNvSpPr>
          <p:nvPr>
            <p:ph type="title"/>
          </p:nvPr>
        </p:nvSpPr>
        <p:spPr>
          <a:xfrm>
            <a:off x="624468" y="417601"/>
            <a:ext cx="10934001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2" name="Google Shape;222;p29"/>
          <p:cNvSpPr txBox="1">
            <a:spLocks noGrp="1"/>
          </p:cNvSpPr>
          <p:nvPr>
            <p:ph type="body" idx="1"/>
          </p:nvPr>
        </p:nvSpPr>
        <p:spPr>
          <a:xfrm>
            <a:off x="823643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3" name="Google Shape;223;p29"/>
          <p:cNvSpPr txBox="1">
            <a:spLocks noGrp="1"/>
          </p:cNvSpPr>
          <p:nvPr>
            <p:ph type="body" idx="2"/>
          </p:nvPr>
        </p:nvSpPr>
        <p:spPr>
          <a:xfrm>
            <a:off x="635040" y="1685925"/>
            <a:ext cx="10923430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4" name="Google Shape;224;p29"/>
          <p:cNvSpPr>
            <a:spLocks noGrp="1"/>
          </p:cNvSpPr>
          <p:nvPr>
            <p:ph type="pic" idx="3"/>
          </p:nvPr>
        </p:nvSpPr>
        <p:spPr>
          <a:xfrm>
            <a:off x="640755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5" name="Google Shape;225;p29"/>
          <p:cNvSpPr txBox="1">
            <a:spLocks noGrp="1"/>
          </p:cNvSpPr>
          <p:nvPr>
            <p:ph type="body" idx="4"/>
          </p:nvPr>
        </p:nvSpPr>
        <p:spPr>
          <a:xfrm>
            <a:off x="4559300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6" name="Google Shape;226;p29"/>
          <p:cNvSpPr>
            <a:spLocks noGrp="1"/>
          </p:cNvSpPr>
          <p:nvPr>
            <p:ph type="pic" idx="5"/>
          </p:nvPr>
        </p:nvSpPr>
        <p:spPr>
          <a:xfrm>
            <a:off x="4376412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7" name="Google Shape;227;p29"/>
          <p:cNvSpPr txBox="1">
            <a:spLocks noGrp="1"/>
          </p:cNvSpPr>
          <p:nvPr>
            <p:ph type="body" idx="6"/>
          </p:nvPr>
        </p:nvSpPr>
        <p:spPr>
          <a:xfrm>
            <a:off x="8294957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29"/>
          <p:cNvSpPr>
            <a:spLocks noGrp="1"/>
          </p:cNvSpPr>
          <p:nvPr>
            <p:ph type="pic" idx="7"/>
          </p:nvPr>
        </p:nvSpPr>
        <p:spPr>
          <a:xfrm>
            <a:off x="8112069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9" name="Google Shape;229;p2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0" name="Google Shape;230;p2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1" name="Google Shape;231;p29"/>
          <p:cNvSpPr txBox="1">
            <a:spLocks noGrp="1"/>
          </p:cNvSpPr>
          <p:nvPr>
            <p:ph type="body" idx="8"/>
          </p:nvPr>
        </p:nvSpPr>
        <p:spPr>
          <a:xfrm>
            <a:off x="823643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2" name="Google Shape;232;p29"/>
          <p:cNvSpPr txBox="1">
            <a:spLocks noGrp="1"/>
          </p:cNvSpPr>
          <p:nvPr>
            <p:ph type="body" idx="9"/>
          </p:nvPr>
        </p:nvSpPr>
        <p:spPr>
          <a:xfrm>
            <a:off x="4559300" y="255541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73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3" name="Google Shape;233;p29"/>
          <p:cNvSpPr txBox="1">
            <a:spLocks noGrp="1"/>
          </p:cNvSpPr>
          <p:nvPr>
            <p:ph type="body" idx="13"/>
          </p:nvPr>
        </p:nvSpPr>
        <p:spPr>
          <a:xfrm>
            <a:off x="8282109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69024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heading">
  <p:cSld name="Title and Subheading">
    <p:bg>
      <p:bgPr>
        <a:solidFill>
          <a:srgbClr val="FFFFFF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0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6" name="Google Shape;236;p30"/>
          <p:cNvSpPr txBox="1">
            <a:spLocks noGrp="1"/>
          </p:cNvSpPr>
          <p:nvPr>
            <p:ph type="body" idx="1"/>
          </p:nvPr>
        </p:nvSpPr>
        <p:spPr>
          <a:xfrm>
            <a:off x="623889" y="1685925"/>
            <a:ext cx="63567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7" name="Google Shape;237;p3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8" name="Google Shape;238;p3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9848724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FFFFFF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1" name="Google Shape;241;p3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2696969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More to Learn">
  <p:cSld name="More to Learn">
    <p:bg>
      <p:bgPr>
        <a:solidFill>
          <a:schemeClr val="lt2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32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41349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2"/>
          <p:cNvSpPr txBox="1">
            <a:spLocks noGrp="1"/>
          </p:cNvSpPr>
          <p:nvPr>
            <p:ph type="ctrTitle"/>
          </p:nvPr>
        </p:nvSpPr>
        <p:spPr>
          <a:xfrm>
            <a:off x="3111499" y="2728867"/>
            <a:ext cx="6208900" cy="985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5" name="Google Shape;245;p32"/>
          <p:cNvSpPr txBox="1">
            <a:spLocks noGrp="1"/>
          </p:cNvSpPr>
          <p:nvPr>
            <p:ph type="body" idx="1"/>
          </p:nvPr>
        </p:nvSpPr>
        <p:spPr>
          <a:xfrm>
            <a:off x="3124200" y="3829050"/>
            <a:ext cx="6324600" cy="63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431501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1" type="blank">
  <p:cSld name="Final Slide Option1">
    <p:bg>
      <p:bgPr>
        <a:solidFill>
          <a:schemeClr val="lt2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4736555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2">
  <p:cSld name="Final Slide Option2"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6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0239011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3">
  <p:cSld name="Final Slide Option3">
    <p:bg>
      <p:bgPr>
        <a:solidFill>
          <a:srgbClr val="595959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52421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45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3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slideLayout" Target="../slideLayouts/slideLayout43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4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Relationship Id="rId35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US" sz="1300">
                <a:solidFill>
                  <a:schemeClr val="dk2"/>
                </a:solidFill>
              </a:rPr>
              <a:t>‹#›</a:t>
            </a:fld>
            <a:endParaRPr lang="en-US" sz="13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90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623888" y="1704975"/>
            <a:ext cx="10944225" cy="4285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9" name="Google Shape;9;p1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36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04291240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  <p:sldLayoutId id="2147483684" r:id="rId22"/>
    <p:sldLayoutId id="2147483685" r:id="rId23"/>
    <p:sldLayoutId id="2147483686" r:id="rId24"/>
    <p:sldLayoutId id="2147483687" r:id="rId25"/>
    <p:sldLayoutId id="2147483688" r:id="rId26"/>
    <p:sldLayoutId id="2147483689" r:id="rId27"/>
    <p:sldLayoutId id="2147483690" r:id="rId28"/>
    <p:sldLayoutId id="2147483691" r:id="rId29"/>
    <p:sldLayoutId id="2147483692" r:id="rId30"/>
    <p:sldLayoutId id="2147483693" r:id="rId31"/>
    <p:sldLayoutId id="2147483694" r:id="rId32"/>
    <p:sldLayoutId id="2147483695" r:id="rId33"/>
    <p:sldLayoutId id="2147483696" r:id="rId3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6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6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72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imes New Roman"/>
              <a:buNone/>
            </a:pPr>
            <a:r>
              <a:rPr lang="pl-PL" sz="3800" b="1" u="none" strike="noStrike" cap="none" dirty="0" err="1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Grammar</a:t>
            </a:r>
            <a:br>
              <a:rPr lang="pl-PL" dirty="0"/>
            </a:br>
            <a:r>
              <a:rPr lang="pl-PL" dirty="0"/>
              <a:t>A2</a:t>
            </a:r>
            <a:br>
              <a:rPr lang="pl-PL" dirty="0"/>
            </a:br>
            <a:r>
              <a:rPr lang="pl-PL" dirty="0" err="1"/>
              <a:t>first</a:t>
            </a:r>
            <a:r>
              <a:rPr lang="pl-PL" dirty="0"/>
              <a:t> </a:t>
            </a:r>
            <a:r>
              <a:rPr lang="pl-PL" dirty="0" err="1"/>
              <a:t>conditional</a:t>
            </a:r>
            <a:br>
              <a:rPr lang="pl-PL" dirty="0"/>
            </a:br>
            <a:endParaRPr sz="3800" b="1" u="none" strike="noStrike" cap="none" dirty="0">
              <a:solidFill>
                <a:schemeClr val="l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6" name="Google Shape;516;p72"/>
          <p:cNvSpPr txBox="1">
            <a:spLocks noGrp="1"/>
          </p:cNvSpPr>
          <p:nvPr>
            <p:ph type="subTitle" idx="1"/>
          </p:nvPr>
        </p:nvSpPr>
        <p:spPr>
          <a:xfrm>
            <a:off x="628654" y="4534278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 err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Recommended</a:t>
            </a: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for:</a:t>
            </a:r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Gold </a:t>
            </a:r>
            <a:r>
              <a:rPr lang="pl-PL" b="1" dirty="0" err="1"/>
              <a:t>Experience</a:t>
            </a:r>
            <a:endParaRPr lang="pl-PL" b="1" dirty="0"/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Focus</a:t>
            </a:r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High </a:t>
            </a:r>
            <a:r>
              <a:rPr lang="pl-PL" b="1" dirty="0" err="1"/>
              <a:t>Note</a:t>
            </a:r>
            <a:endParaRPr b="1" dirty="0"/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7" name="Google Shape;517;p72"/>
          <p:cNvSpPr txBox="1">
            <a:spLocks noGrp="1"/>
          </p:cNvSpPr>
          <p:nvPr>
            <p:ph type="body" idx="2"/>
          </p:nvPr>
        </p:nvSpPr>
        <p:spPr>
          <a:xfrm>
            <a:off x="626150" y="6371879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9" name="Google Shape;519;p7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800" b="1" i="0" u="none" strike="noStrike" kern="0" cap="none" spc="0" normalizeH="0" baseline="0" noProof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sz="800" b="1" i="0" u="none" strike="noStrike" kern="0" cap="none" spc="0" normalizeH="0" baseline="0" noProof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2" name="Google Shape;522;p72"/>
          <p:cNvCxnSpPr/>
          <p:nvPr/>
        </p:nvCxnSpPr>
        <p:spPr>
          <a:xfrm>
            <a:off x="11339674" y="6520813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C61F1FC-170E-49C8-A65C-9763D1CAD3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57" y="170583"/>
            <a:ext cx="1629740" cy="128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208978"/>
      </p:ext>
    </p:extLst>
  </p:cSld>
  <p:clrMapOvr>
    <a:masterClrMapping/>
  </p:clrMapOvr>
  <p:transition spd="med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 idx="4294967295"/>
          </p:nvPr>
        </p:nvSpPr>
        <p:spPr>
          <a:xfrm>
            <a:off x="684838" y="766348"/>
            <a:ext cx="10058399" cy="16093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There are many types of </a:t>
            </a:r>
            <a:r>
              <a:rPr lang="fr-FR" sz="44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conditional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if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structures, but let’s start with the first </a:t>
            </a:r>
            <a:r>
              <a:rPr lang="fr-FR" sz="44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conditional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4294967295"/>
          </p:nvPr>
        </p:nvSpPr>
        <p:spPr>
          <a:xfrm>
            <a:off x="684838" y="2665905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look at: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we use the first </a:t>
            </a:r>
            <a:r>
              <a:rPr lang="fr-FR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conditional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we make a sentence in the first </a:t>
            </a:r>
            <a:r>
              <a:rPr lang="fr-FR" sz="2000" i="0" u="none" strike="noStrike" cap="none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conditional</a:t>
            </a: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lang="en-US" sz="20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When do we use it?</a:t>
            </a:r>
          </a:p>
        </p:txBody>
      </p:sp>
      <p:sp>
        <p:nvSpPr>
          <p:cNvPr id="6" name="Google Shape;65;p15">
            <a:extLst>
              <a:ext uri="{FF2B5EF4-FFF2-40B4-BE49-F238E27FC236}">
                <a16:creationId xmlns:a16="http://schemas.microsoft.com/office/drawing/2014/main" id="{8D302EA1-B279-473D-8DDB-9DEE2B1603A2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uiExpand="1" build="p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06629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first </a:t>
            </a:r>
            <a:r>
              <a:rPr lang="fr-FR" sz="44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conditional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1157" y="4749703"/>
            <a:ext cx="1239894" cy="1239894"/>
          </a:xfrm>
          <a:prstGeom prst="rect">
            <a:avLst/>
          </a:prstGeom>
        </p:spPr>
      </p:pic>
      <p:sp>
        <p:nvSpPr>
          <p:cNvPr id="23" name="Rounded Rectangular Callout 22"/>
          <p:cNvSpPr/>
          <p:nvPr/>
        </p:nvSpPr>
        <p:spPr>
          <a:xfrm>
            <a:off x="2238233" y="3039388"/>
            <a:ext cx="3084867" cy="1768354"/>
          </a:xfrm>
          <a:prstGeom prst="wedgeRoundRectCallout">
            <a:avLst>
              <a:gd name="adj1" fmla="val 62415"/>
              <a:gd name="adj2" fmla="val -11619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the first half of what the boy says: ‘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If I feel better, …’</a:t>
            </a:r>
          </a:p>
          <a:p>
            <a:pPr lvl="0">
              <a:buSzPct val="25000"/>
            </a:pPr>
            <a:endParaRPr lang="en-US" sz="1600" b="1" dirty="0"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Is he </a:t>
            </a:r>
            <a:r>
              <a:rPr lang="en-US" sz="1600" u="sng" dirty="0">
                <a:latin typeface="Open Sans" charset="0"/>
                <a:ea typeface="Open Sans" charset="0"/>
                <a:cs typeface="Open Sans" charset="0"/>
                <a:sym typeface="Open Sans"/>
              </a:rPr>
              <a:t>sure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he will feel better in the future or is it a </a:t>
            </a:r>
            <a:r>
              <a:rPr lang="en-US" sz="1600" u="sng" dirty="0">
                <a:latin typeface="Open Sans" charset="0"/>
                <a:ea typeface="Open Sans" charset="0"/>
                <a:cs typeface="Open Sans" charset="0"/>
                <a:sym typeface="Open Sans"/>
              </a:rPr>
              <a:t>possibility?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100" y="1240515"/>
            <a:ext cx="1239894" cy="1239894"/>
          </a:xfrm>
          <a:prstGeom prst="rect">
            <a:avLst/>
          </a:prstGeom>
        </p:spPr>
      </p:pic>
      <p:sp>
        <p:nvSpPr>
          <p:cNvPr id="19" name="Rounded Rectangular Callout 18"/>
          <p:cNvSpPr/>
          <p:nvPr/>
        </p:nvSpPr>
        <p:spPr>
          <a:xfrm>
            <a:off x="2364645" y="991623"/>
            <a:ext cx="3428942" cy="859265"/>
          </a:xfrm>
          <a:prstGeom prst="wedgeRoundRectCallout">
            <a:avLst>
              <a:gd name="adj1" fmla="val -56316"/>
              <a:gd name="adj2" fmla="val 23819"/>
              <a:gd name="adj3" fmla="val 16667"/>
            </a:avLst>
          </a:prstGeom>
          <a:solidFill>
            <a:srgbClr val="FCC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There is a big concert in the main square this evening. Are you going?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6679" y="1240515"/>
            <a:ext cx="1239894" cy="1239894"/>
          </a:xfrm>
          <a:prstGeom prst="rect">
            <a:avLst/>
          </a:prstGeom>
        </p:spPr>
      </p:pic>
      <p:sp>
        <p:nvSpPr>
          <p:cNvPr id="24" name="Rounded Rectangular Callout 23"/>
          <p:cNvSpPr/>
          <p:nvPr/>
        </p:nvSpPr>
        <p:spPr>
          <a:xfrm>
            <a:off x="6701051" y="1091821"/>
            <a:ext cx="2441597" cy="1091277"/>
          </a:xfrm>
          <a:prstGeom prst="wedgeRoundRectCallout">
            <a:avLst>
              <a:gd name="adj1" fmla="val 71209"/>
              <a:gd name="adj2" fmla="val -13880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It depends.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If I feel better, I will go.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What about you and your family?</a:t>
            </a:r>
            <a:endParaRPr lang="en-US" sz="1600" b="1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5" name="Rounded Rectangular Callout 24"/>
          <p:cNvSpPr/>
          <p:nvPr/>
        </p:nvSpPr>
        <p:spPr>
          <a:xfrm>
            <a:off x="2364645" y="2050776"/>
            <a:ext cx="3428942" cy="859265"/>
          </a:xfrm>
          <a:prstGeom prst="wedgeRoundRectCallout">
            <a:avLst>
              <a:gd name="adj1" fmla="val -55918"/>
              <a:gd name="adj2" fmla="val -47655"/>
              <a:gd name="adj3" fmla="val 16667"/>
            </a:avLst>
          </a:prstGeom>
          <a:solidFill>
            <a:srgbClr val="FCC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If it rains, we won’t go out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and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we’ll watch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it on TV.</a:t>
            </a:r>
          </a:p>
        </p:txBody>
      </p:sp>
      <p:sp>
        <p:nvSpPr>
          <p:cNvPr id="27" name="Rounded Rectangular Callout 26"/>
          <p:cNvSpPr/>
          <p:nvPr/>
        </p:nvSpPr>
        <p:spPr>
          <a:xfrm>
            <a:off x="1896702" y="4924567"/>
            <a:ext cx="3084867" cy="1148599"/>
          </a:xfrm>
          <a:prstGeom prst="wedgeRoundRectCallout">
            <a:avLst>
              <a:gd name="adj1" fmla="val 62415"/>
              <a:gd name="adj2" fmla="val -11619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what the boy says: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‘</a:t>
            </a:r>
            <a:r>
              <a:rPr lang="en-US" sz="1600" b="1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If I feel better, I will go.’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Is he talking about the past, </a:t>
            </a:r>
            <a:r>
              <a:rPr lang="it-IT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present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or future?</a:t>
            </a:r>
          </a:p>
        </p:txBody>
      </p:sp>
      <p:sp>
        <p:nvSpPr>
          <p:cNvPr id="29" name="Rounded Rectangular Callout 28"/>
          <p:cNvSpPr/>
          <p:nvPr/>
        </p:nvSpPr>
        <p:spPr>
          <a:xfrm>
            <a:off x="6602936" y="2403870"/>
            <a:ext cx="3084867" cy="2520697"/>
          </a:xfrm>
          <a:prstGeom prst="wedgeRoundRectCallout">
            <a:avLst>
              <a:gd name="adj1" fmla="val -35800"/>
              <a:gd name="adj2" fmla="val 69418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Now look at the full sentence: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‘</a:t>
            </a:r>
            <a:r>
              <a:rPr lang="en-US" sz="1600" b="1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If I feel better, I will go.’</a:t>
            </a:r>
          </a:p>
          <a:p>
            <a:pPr lvl="0">
              <a:buSzPct val="25000"/>
            </a:pPr>
            <a:endParaRPr lang="en-US" sz="1600" b="1" dirty="0"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There are two clauses (parts) of the sentence. Which is the </a:t>
            </a:r>
            <a:r>
              <a:rPr lang="en-US" sz="1600" u="sng" dirty="0">
                <a:latin typeface="Open Sans" charset="0"/>
                <a:ea typeface="Open Sans" charset="0"/>
                <a:cs typeface="Open Sans" charset="0"/>
                <a:sym typeface="Open Sans"/>
              </a:rPr>
              <a:t>consequence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and which is the </a:t>
            </a:r>
            <a:r>
              <a:rPr lang="fr-FR" sz="1600" u="sng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conditional</a:t>
            </a:r>
            <a:r>
              <a:rPr lang="en-US" sz="1600" u="sng" dirty="0">
                <a:latin typeface="Open Sans" charset="0"/>
                <a:ea typeface="Open Sans" charset="0"/>
                <a:cs typeface="Open Sans" charset="0"/>
                <a:sym typeface="Open Sans"/>
              </a:rPr>
              <a:t>/situation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clause?</a:t>
            </a:r>
          </a:p>
        </p:txBody>
      </p:sp>
      <p:sp>
        <p:nvSpPr>
          <p:cNvPr id="31" name="Shape 87"/>
          <p:cNvSpPr/>
          <p:nvPr/>
        </p:nvSpPr>
        <p:spPr>
          <a:xfrm>
            <a:off x="558323" y="4569063"/>
            <a:ext cx="1338379" cy="1069299"/>
          </a:xfrm>
          <a:prstGeom prst="cloudCallout">
            <a:avLst>
              <a:gd name="adj1" fmla="val 38476"/>
              <a:gd name="adj2" fmla="val 31045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u="none" strike="noStrike" cap="none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Future.</a:t>
            </a:r>
          </a:p>
        </p:txBody>
      </p:sp>
      <p:sp>
        <p:nvSpPr>
          <p:cNvPr id="35" name="Shape 87"/>
          <p:cNvSpPr/>
          <p:nvPr/>
        </p:nvSpPr>
        <p:spPr>
          <a:xfrm>
            <a:off x="275337" y="2822193"/>
            <a:ext cx="1888818" cy="1372669"/>
          </a:xfrm>
          <a:prstGeom prst="cloudCallout">
            <a:avLst>
              <a:gd name="adj1" fmla="val 38476"/>
              <a:gd name="adj2" fmla="val 31045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u="none" strike="noStrike" cap="none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It’s a possible situation.</a:t>
            </a:r>
          </a:p>
        </p:txBody>
      </p:sp>
      <p:sp>
        <p:nvSpPr>
          <p:cNvPr id="36" name="Shape 87"/>
          <p:cNvSpPr/>
          <p:nvPr/>
        </p:nvSpPr>
        <p:spPr>
          <a:xfrm>
            <a:off x="7427105" y="4807741"/>
            <a:ext cx="4764895" cy="1536161"/>
          </a:xfrm>
          <a:prstGeom prst="cloudCallout">
            <a:avLst>
              <a:gd name="adj1" fmla="val -5659"/>
              <a:gd name="adj2" fmla="val -67645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b="1" i="1" u="none" strike="noStrike" cap="none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If I feel better, I will go.</a:t>
            </a:r>
          </a:p>
          <a:p>
            <a:pPr algn="ctr">
              <a:buSzPct val="25000"/>
            </a:pPr>
            <a:endParaRPr lang="en-US" sz="1600" b="1" i="1" dirty="0">
              <a:solidFill>
                <a:schemeClr val="accent6">
                  <a:lumMod val="50000"/>
                </a:schemeClr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>
              <a:buSzPct val="25000"/>
            </a:pPr>
            <a:r>
              <a:rPr lang="en-US" sz="1600" i="1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         </a:t>
            </a:r>
            <a:r>
              <a:rPr lang="fr-FR" sz="1600" i="1" dirty="0" err="1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conditional</a:t>
            </a:r>
            <a:r>
              <a:rPr lang="en-US" sz="1600" i="1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   consequence</a:t>
            </a:r>
          </a:p>
          <a:p>
            <a:pPr marR="0" lvl="0" algn="ctr" rtl="0">
              <a:spcBef>
                <a:spcPts val="0"/>
              </a:spcBef>
              <a:buSzPct val="25000"/>
            </a:pPr>
            <a:endParaRPr lang="en-US" sz="1600" b="1" i="1" u="none" strike="noStrike" cap="none" dirty="0">
              <a:solidFill>
                <a:schemeClr val="accent6">
                  <a:lumMod val="50000"/>
                </a:schemeClr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" name="Right Bracket 4"/>
          <p:cNvSpPr/>
          <p:nvPr/>
        </p:nvSpPr>
        <p:spPr>
          <a:xfrm rot="5400000">
            <a:off x="9102178" y="4883787"/>
            <a:ext cx="136893" cy="1093267"/>
          </a:xfrm>
          <a:prstGeom prst="rightBracket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ight Bracket 36"/>
          <p:cNvSpPr/>
          <p:nvPr/>
        </p:nvSpPr>
        <p:spPr>
          <a:xfrm rot="5400000">
            <a:off x="10211727" y="5046926"/>
            <a:ext cx="118468" cy="748564"/>
          </a:xfrm>
          <a:prstGeom prst="rightBracket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Google Shape;65;p15">
            <a:extLst>
              <a:ext uri="{FF2B5EF4-FFF2-40B4-BE49-F238E27FC236}">
                <a16:creationId xmlns:a16="http://schemas.microsoft.com/office/drawing/2014/main" id="{B25DC905-A6B3-4472-867C-A56EE2D3DFC9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9" grpId="0" animBg="1"/>
      <p:bldP spid="24" grpId="0" animBg="1"/>
      <p:bldP spid="25" grpId="0" animBg="1"/>
      <p:bldP spid="27" grpId="0" animBg="1"/>
      <p:bldP spid="29" grpId="0" animBg="1"/>
      <p:bldP spid="31" grpId="0" animBg="1"/>
      <p:bldP spid="35" grpId="0" animBg="1"/>
      <p:bldP spid="36" grpId="0" animBg="1"/>
      <p:bldP spid="5" grpId="0" animBg="1"/>
      <p:bldP spid="3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06629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first </a:t>
            </a:r>
            <a:r>
              <a:rPr lang="fr-FR" sz="44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conditional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601" y="1689170"/>
            <a:ext cx="1239894" cy="1239894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2655" y="1836111"/>
            <a:ext cx="1239894" cy="1239894"/>
          </a:xfrm>
          <a:prstGeom prst="rect">
            <a:avLst/>
          </a:prstGeom>
        </p:spPr>
      </p:pic>
      <p:sp>
        <p:nvSpPr>
          <p:cNvPr id="24" name="Rounded Rectangular Callout 23"/>
          <p:cNvSpPr/>
          <p:nvPr/>
        </p:nvSpPr>
        <p:spPr>
          <a:xfrm>
            <a:off x="6093838" y="1910420"/>
            <a:ext cx="2441597" cy="1091277"/>
          </a:xfrm>
          <a:prstGeom prst="wedgeRoundRectCallout">
            <a:avLst>
              <a:gd name="adj1" fmla="val 71209"/>
              <a:gd name="adj2" fmla="val -13880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It depends.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If I feel better, I will go.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What about you and your family?</a:t>
            </a:r>
            <a:endParaRPr lang="en-US" sz="1600" b="1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5" name="Rounded Rectangular Callout 24"/>
          <p:cNvSpPr/>
          <p:nvPr/>
        </p:nvSpPr>
        <p:spPr>
          <a:xfrm>
            <a:off x="2064394" y="1910420"/>
            <a:ext cx="3428942" cy="859265"/>
          </a:xfrm>
          <a:prstGeom prst="wedgeRoundRectCallout">
            <a:avLst>
              <a:gd name="adj1" fmla="val -55918"/>
              <a:gd name="adj2" fmla="val -47655"/>
              <a:gd name="adj3" fmla="val 16667"/>
            </a:avLst>
          </a:prstGeom>
          <a:solidFill>
            <a:srgbClr val="FCC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If it rains, we won’t go out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and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we’ll watch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it on TV.</a:t>
            </a:r>
          </a:p>
        </p:txBody>
      </p:sp>
      <p:sp>
        <p:nvSpPr>
          <p:cNvPr id="21" name="Shape 82"/>
          <p:cNvSpPr txBox="1">
            <a:spLocks/>
          </p:cNvSpPr>
          <p:nvPr/>
        </p:nvSpPr>
        <p:spPr>
          <a:xfrm>
            <a:off x="450601" y="1007896"/>
            <a:ext cx="9334542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To talk about possible future situations and consequences.</a:t>
            </a:r>
            <a:r>
              <a:rPr lang="en-US" sz="20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</a:p>
        </p:txBody>
      </p:sp>
      <p:sp>
        <p:nvSpPr>
          <p:cNvPr id="26" name="Shape 82"/>
          <p:cNvSpPr txBox="1">
            <a:spLocks/>
          </p:cNvSpPr>
          <p:nvPr/>
        </p:nvSpPr>
        <p:spPr>
          <a:xfrm>
            <a:off x="450601" y="3189862"/>
            <a:ext cx="9334542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There are two parts to a first </a:t>
            </a:r>
            <a:r>
              <a:rPr lang="fr-FR" sz="2500" b="1" dirty="0" err="1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conditional</a:t>
            </a: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sentence: </a:t>
            </a:r>
          </a:p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1. The </a:t>
            </a:r>
            <a:r>
              <a:rPr lang="en-US" sz="2500" b="1" i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If </a:t>
            </a: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clause: the </a:t>
            </a:r>
            <a:r>
              <a:rPr lang="fr-FR" sz="2500" b="1" dirty="0" err="1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conditional</a:t>
            </a: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/situation clause.</a:t>
            </a:r>
          </a:p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2. The consequence clause.</a:t>
            </a: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8" name="Rounded Rectangular Callout 27"/>
          <p:cNvSpPr/>
          <p:nvPr/>
        </p:nvSpPr>
        <p:spPr>
          <a:xfrm>
            <a:off x="2895340" y="4933517"/>
            <a:ext cx="4960626" cy="1306755"/>
          </a:xfrm>
          <a:prstGeom prst="wedgeRoundRectCallout">
            <a:avLst>
              <a:gd name="adj1" fmla="val -55622"/>
              <a:gd name="adj2" fmla="val -25136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20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         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clause 1                      clause 2</a:t>
            </a:r>
            <a:endParaRPr lang="en-US" sz="2000" b="1" dirty="0"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r>
              <a:rPr lang="en-US" sz="20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If I feel better,               I will go.</a:t>
            </a:r>
          </a:p>
          <a:p>
            <a:pPr lvl="0" algn="ctr">
              <a:buSzPct val="25000"/>
            </a:pPr>
            <a:endParaRPr lang="en-US" sz="2000" b="1" dirty="0"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>
              <a:buSzPct val="25000"/>
            </a:pPr>
            <a:r>
              <a:rPr lang="en-US" sz="20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      </a:t>
            </a:r>
            <a:r>
              <a:rPr lang="fr-FR" sz="2000" b="1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conditional</a:t>
            </a:r>
            <a:r>
              <a:rPr lang="en-US" sz="20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n-US" sz="2000" b="1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if            </a:t>
            </a:r>
            <a:r>
              <a:rPr lang="en-US" sz="20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consequence</a:t>
            </a:r>
            <a:endParaRPr lang="en-US" sz="2000" b="1" i="1" dirty="0">
              <a:solidFill>
                <a:schemeClr val="accent6">
                  <a:lumMod val="60000"/>
                  <a:lumOff val="40000"/>
                </a:schemeClr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30" name="Right Bracket 29"/>
          <p:cNvSpPr/>
          <p:nvPr/>
        </p:nvSpPr>
        <p:spPr>
          <a:xfrm rot="5400000">
            <a:off x="4353760" y="4791751"/>
            <a:ext cx="110779" cy="1830194"/>
          </a:xfrm>
          <a:prstGeom prst="rightBracke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2" name="Right Bracket 31"/>
          <p:cNvSpPr/>
          <p:nvPr/>
        </p:nvSpPr>
        <p:spPr>
          <a:xfrm rot="5400000">
            <a:off x="6782665" y="4778102"/>
            <a:ext cx="110779" cy="1830194"/>
          </a:xfrm>
          <a:prstGeom prst="rightBracke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4" name="Pentagon 33"/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How do we make sentences in the first </a:t>
            </a:r>
            <a:r>
              <a:rPr lang="fr-FR" sz="1600" dirty="0" err="1">
                <a:latin typeface="Open Sans"/>
                <a:ea typeface="Open Sans"/>
                <a:cs typeface="Open Sans"/>
                <a:sym typeface="Open Sans"/>
              </a:rPr>
              <a:t>conditional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?</a:t>
            </a:r>
          </a:p>
        </p:txBody>
      </p:sp>
      <p:sp>
        <p:nvSpPr>
          <p:cNvPr id="14" name="Google Shape;65;p15">
            <a:extLst>
              <a:ext uri="{FF2B5EF4-FFF2-40B4-BE49-F238E27FC236}">
                <a16:creationId xmlns:a16="http://schemas.microsoft.com/office/drawing/2014/main" id="{7A6FA418-C33F-4CC3-B10A-542EBF55231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955065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1" grpId="0"/>
      <p:bldP spid="26" grpId="0"/>
      <p:bldP spid="28" grpId="0" animBg="1"/>
      <p:bldP spid="3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06629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first </a:t>
            </a:r>
            <a:r>
              <a:rPr lang="fr-FR" sz="44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conditional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584" y="1094464"/>
            <a:ext cx="1239894" cy="1239894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6679" y="1109457"/>
            <a:ext cx="1239894" cy="1239894"/>
          </a:xfrm>
          <a:prstGeom prst="rect">
            <a:avLst/>
          </a:prstGeom>
        </p:spPr>
      </p:pic>
      <p:sp>
        <p:nvSpPr>
          <p:cNvPr id="24" name="Rounded Rectangular Callout 23"/>
          <p:cNvSpPr/>
          <p:nvPr/>
        </p:nvSpPr>
        <p:spPr>
          <a:xfrm>
            <a:off x="6701051" y="1091821"/>
            <a:ext cx="2441597" cy="1091277"/>
          </a:xfrm>
          <a:prstGeom prst="wedgeRoundRectCallout">
            <a:avLst>
              <a:gd name="adj1" fmla="val 71209"/>
              <a:gd name="adj2" fmla="val -13880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It depends.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If I feel better, I will go.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What about you and your family?</a:t>
            </a:r>
            <a:endParaRPr lang="en-US" sz="1600" b="1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5" name="Rounded Rectangular Callout 24"/>
          <p:cNvSpPr/>
          <p:nvPr/>
        </p:nvSpPr>
        <p:spPr>
          <a:xfrm>
            <a:off x="2335493" y="1284779"/>
            <a:ext cx="3428942" cy="859265"/>
          </a:xfrm>
          <a:prstGeom prst="wedgeRoundRectCallout">
            <a:avLst>
              <a:gd name="adj1" fmla="val -55918"/>
              <a:gd name="adj2" fmla="val -47655"/>
              <a:gd name="adj3" fmla="val 16667"/>
            </a:avLst>
          </a:prstGeom>
          <a:solidFill>
            <a:srgbClr val="FCC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If it rains, we won’t go out.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3659" y="2490500"/>
            <a:ext cx="1239894" cy="1239894"/>
          </a:xfrm>
          <a:prstGeom prst="rect">
            <a:avLst/>
          </a:prstGeom>
        </p:spPr>
      </p:pic>
      <p:sp>
        <p:nvSpPr>
          <p:cNvPr id="26" name="Rounded Rectangular Callout 25"/>
          <p:cNvSpPr/>
          <p:nvPr/>
        </p:nvSpPr>
        <p:spPr>
          <a:xfrm>
            <a:off x="7533728" y="3156094"/>
            <a:ext cx="3084867" cy="1148599"/>
          </a:xfrm>
          <a:prstGeom prst="wedgeRoundRectCallout">
            <a:avLst>
              <a:gd name="adj1" fmla="val 43834"/>
              <a:gd name="adj2" fmla="val -7578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the two highlighted examples and fill in the missing words in the boxes.</a:t>
            </a:r>
          </a:p>
        </p:txBody>
      </p:sp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4092703"/>
              </p:ext>
            </p:extLst>
          </p:nvPr>
        </p:nvGraphicFramePr>
        <p:xfrm>
          <a:off x="414251" y="2829370"/>
          <a:ext cx="6834290" cy="2511953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4171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171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8353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clause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1: </a:t>
                      </a:r>
                      <a:r>
                        <a:rPr lang="en-GB" sz="1600" i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If </a:t>
                      </a:r>
                      <a:r>
                        <a:rPr lang="fr-FR" sz="1600" i="0" baseline="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conditional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clause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2: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US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consequence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9752">
                <a:tc>
                  <a:txBody>
                    <a:bodyPr/>
                    <a:lstStyle/>
                    <a:p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</a:t>
                      </a:r>
                    </a:p>
                    <a:p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</a:t>
                      </a:r>
                      <a:r>
                        <a:rPr lang="en-GB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+                                    ,</a:t>
                      </a:r>
                      <a:r>
                        <a:rPr lang="en-GB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      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      </a:t>
                      </a:r>
                    </a:p>
                    <a:p>
                      <a:r>
                        <a:rPr lang="en-GB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       +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88415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If I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feel better,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If it rains, 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If it rains, 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will go.</a:t>
                      </a:r>
                    </a:p>
                    <a:p>
                      <a:endParaRPr lang="en-GB" sz="1600" baseline="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we won’t go out.</a:t>
                      </a:r>
                    </a:p>
                    <a:p>
                      <a:endParaRPr lang="en-GB" sz="1600" baseline="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we will watch it on TV.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640212" y="3454734"/>
            <a:ext cx="1798924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dirty="0"/>
              <a:t>              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934368" y="3454733"/>
            <a:ext cx="1461458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dirty="0"/>
              <a:t>               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03056" y="3454735"/>
            <a:ext cx="785483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</a:rPr>
              <a:t>     </a:t>
            </a:r>
            <a:r>
              <a:rPr lang="en-GB" sz="1600" i="1" dirty="0">
                <a:solidFill>
                  <a:srgbClr val="002060"/>
                </a:solidFill>
              </a:rPr>
              <a:t>If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681013" y="3454733"/>
            <a:ext cx="1461458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</a:rPr>
              <a:t>     </a:t>
            </a:r>
            <a:r>
              <a:rPr lang="it-IT" sz="1600" dirty="0">
                <a:solidFill>
                  <a:srgbClr val="002060"/>
                </a:solidFill>
              </a:rPr>
              <a:t>infinitive</a:t>
            </a:r>
            <a:endParaRPr lang="en-GB" sz="1600" dirty="0">
              <a:solidFill>
                <a:srgbClr val="00206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814155" y="3454733"/>
            <a:ext cx="14510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600" dirty="0" err="1">
                <a:solidFill>
                  <a:srgbClr val="002060"/>
                </a:solidFill>
              </a:rPr>
              <a:t>present</a:t>
            </a:r>
            <a:r>
              <a:rPr lang="en-GB" sz="1600" dirty="0">
                <a:solidFill>
                  <a:srgbClr val="002060"/>
                </a:solidFill>
              </a:rPr>
              <a:t> </a:t>
            </a:r>
            <a:r>
              <a:rPr lang="da-DK" sz="1600" dirty="0">
                <a:solidFill>
                  <a:srgbClr val="002060"/>
                </a:solidFill>
              </a:rPr>
              <a:t>tense</a:t>
            </a:r>
            <a:endParaRPr lang="en-GB" sz="1600" dirty="0"/>
          </a:p>
        </p:txBody>
      </p:sp>
      <p:sp>
        <p:nvSpPr>
          <p:cNvPr id="34" name="Rectangle 33"/>
          <p:cNvSpPr/>
          <p:nvPr/>
        </p:nvSpPr>
        <p:spPr>
          <a:xfrm>
            <a:off x="4172558" y="3454733"/>
            <a:ext cx="105456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i="1" dirty="0">
                <a:solidFill>
                  <a:srgbClr val="002060"/>
                </a:solidFill>
              </a:rPr>
              <a:t>will/won’t</a:t>
            </a:r>
            <a:endParaRPr lang="en-GB" sz="1600" i="1" dirty="0"/>
          </a:p>
        </p:txBody>
      </p:sp>
      <p:sp>
        <p:nvSpPr>
          <p:cNvPr id="38" name="Rounded Rectangular Callout 37"/>
          <p:cNvSpPr/>
          <p:nvPr/>
        </p:nvSpPr>
        <p:spPr>
          <a:xfrm>
            <a:off x="7533728" y="4553707"/>
            <a:ext cx="2782563" cy="787616"/>
          </a:xfrm>
          <a:prstGeom prst="wedgeRoundRectCallout">
            <a:avLst>
              <a:gd name="adj1" fmla="val 35005"/>
              <a:gd name="adj2" fmla="val -65385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Won’t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is a contraction of two words. What are they?</a:t>
            </a:r>
            <a:endParaRPr lang="en-US" sz="1600" i="1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39" name="Shape 87"/>
          <p:cNvSpPr/>
          <p:nvPr/>
        </p:nvSpPr>
        <p:spPr>
          <a:xfrm>
            <a:off x="10656068" y="4341839"/>
            <a:ext cx="1338379" cy="1069299"/>
          </a:xfrm>
          <a:prstGeom prst="cloudCallout">
            <a:avLst>
              <a:gd name="adj1" fmla="val -71654"/>
              <a:gd name="adj2" fmla="val 10624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w</a:t>
            </a:r>
            <a:r>
              <a:rPr lang="en-US" sz="1600" i="1" u="none" strike="noStrike" cap="none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ill not</a:t>
            </a:r>
          </a:p>
        </p:txBody>
      </p:sp>
      <p:sp>
        <p:nvSpPr>
          <p:cNvPr id="40" name="Rounded Rectangular Callout 39"/>
          <p:cNvSpPr/>
          <p:nvPr/>
        </p:nvSpPr>
        <p:spPr>
          <a:xfrm>
            <a:off x="7520480" y="5590337"/>
            <a:ext cx="2782563" cy="787616"/>
          </a:xfrm>
          <a:prstGeom prst="wedgeRoundRectCallout">
            <a:avLst>
              <a:gd name="adj1" fmla="val 32063"/>
              <a:gd name="adj2" fmla="val -65385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What is the contraction of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will?</a:t>
            </a:r>
          </a:p>
        </p:txBody>
      </p:sp>
      <p:sp>
        <p:nvSpPr>
          <p:cNvPr id="41" name="Shape 87"/>
          <p:cNvSpPr/>
          <p:nvPr/>
        </p:nvSpPr>
        <p:spPr>
          <a:xfrm>
            <a:off x="10516626" y="5642396"/>
            <a:ext cx="955343" cy="859452"/>
          </a:xfrm>
          <a:prstGeom prst="cloudCallout">
            <a:avLst>
              <a:gd name="adj1" fmla="val -71654"/>
              <a:gd name="adj2" fmla="val 10624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’ll</a:t>
            </a:r>
            <a:endParaRPr lang="en-US" sz="1600" i="1" u="none" strike="noStrike" cap="none" dirty="0">
              <a:solidFill>
                <a:schemeClr val="accent6">
                  <a:lumMod val="50000"/>
                </a:schemeClr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" name="Google Shape;65;p15">
            <a:extLst>
              <a:ext uri="{FF2B5EF4-FFF2-40B4-BE49-F238E27FC236}">
                <a16:creationId xmlns:a16="http://schemas.microsoft.com/office/drawing/2014/main" id="{0BFCD7C4-8930-4EA1-AD5E-73497C997D17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795761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3" grpId="0" animBg="1"/>
      <p:bldP spid="30" grpId="0" animBg="1"/>
      <p:bldP spid="32" grpId="0" animBg="1"/>
      <p:bldP spid="33" grpId="0" animBg="1"/>
      <p:bldP spid="4" grpId="0"/>
      <p:bldP spid="34" grpId="0"/>
      <p:bldP spid="38" grpId="0" animBg="1"/>
      <p:bldP spid="39" grpId="0" animBg="1"/>
      <p:bldP spid="40" grpId="0" animBg="1"/>
      <p:bldP spid="4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06629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first </a:t>
            </a:r>
            <a:r>
              <a:rPr lang="fr-FR" sz="44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conditional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584" y="1094464"/>
            <a:ext cx="1239894" cy="1239894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6679" y="1109457"/>
            <a:ext cx="1239894" cy="1239894"/>
          </a:xfrm>
          <a:prstGeom prst="rect">
            <a:avLst/>
          </a:prstGeom>
        </p:spPr>
      </p:pic>
      <p:sp>
        <p:nvSpPr>
          <p:cNvPr id="24" name="Rounded Rectangular Callout 23"/>
          <p:cNvSpPr/>
          <p:nvPr/>
        </p:nvSpPr>
        <p:spPr>
          <a:xfrm>
            <a:off x="6701051" y="1091821"/>
            <a:ext cx="2441597" cy="1091277"/>
          </a:xfrm>
          <a:prstGeom prst="wedgeRoundRectCallout">
            <a:avLst>
              <a:gd name="adj1" fmla="val 71209"/>
              <a:gd name="adj2" fmla="val -13880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It depends.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If I feel better, I will go.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What about you and your family?</a:t>
            </a:r>
            <a:endParaRPr lang="en-US" sz="1600" b="1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5" name="Rounded Rectangular Callout 24"/>
          <p:cNvSpPr/>
          <p:nvPr/>
        </p:nvSpPr>
        <p:spPr>
          <a:xfrm>
            <a:off x="2335493" y="1284779"/>
            <a:ext cx="3428942" cy="859265"/>
          </a:xfrm>
          <a:prstGeom prst="wedgeRoundRectCallout">
            <a:avLst>
              <a:gd name="adj1" fmla="val -55918"/>
              <a:gd name="adj2" fmla="val -47655"/>
              <a:gd name="adj3" fmla="val 16667"/>
            </a:avLst>
          </a:prstGeom>
          <a:solidFill>
            <a:srgbClr val="FCC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If it rains, we won’t go out.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1419783"/>
              </p:ext>
            </p:extLst>
          </p:nvPr>
        </p:nvGraphicFramePr>
        <p:xfrm>
          <a:off x="414251" y="2829370"/>
          <a:ext cx="6834290" cy="2511953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4171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171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8353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clause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1: </a:t>
                      </a:r>
                      <a:r>
                        <a:rPr lang="en-GB" sz="1600" i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If </a:t>
                      </a:r>
                      <a:r>
                        <a:rPr lang="fr-FR" sz="1600" i="0" baseline="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conditional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clause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2: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US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consequence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9752">
                <a:tc>
                  <a:txBody>
                    <a:bodyPr/>
                    <a:lstStyle/>
                    <a:p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</a:t>
                      </a:r>
                    </a:p>
                    <a:p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     </a:t>
                      </a:r>
                      <a:r>
                        <a:rPr lang="en-GB" sz="1600" i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If</a:t>
                      </a:r>
                      <a:r>
                        <a:rPr lang="en-GB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</a:t>
                      </a:r>
                      <a:r>
                        <a:rPr lang="en-GB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+      </a:t>
                      </a:r>
                      <a:r>
                        <a:rPr lang="it-IT" sz="1600" dirty="0" err="1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present</a:t>
                      </a:r>
                      <a:r>
                        <a:rPr lang="en-GB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da-DK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tense</a:t>
                      </a:r>
                      <a:r>
                        <a:rPr lang="en-GB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, 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      </a:t>
                      </a:r>
                    </a:p>
                    <a:p>
                      <a:r>
                        <a:rPr lang="en-GB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</a:t>
                      </a:r>
                      <a:r>
                        <a:rPr lang="en-GB" sz="1600" i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will/won’t      </a:t>
                      </a:r>
                      <a:r>
                        <a:rPr lang="en-GB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+      </a:t>
                      </a:r>
                      <a:r>
                        <a:rPr lang="it-IT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infinitive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88415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If I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feel better,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If it rains, 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If it rains, 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will go.</a:t>
                      </a:r>
                    </a:p>
                    <a:p>
                      <a:endParaRPr lang="en-GB" sz="1600" baseline="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we won’t go out.</a:t>
                      </a:r>
                    </a:p>
                    <a:p>
                      <a:endParaRPr lang="en-GB" sz="1600" baseline="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We’ll watch it on TV.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7" name="Pictur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0871" y="2421506"/>
            <a:ext cx="1198951" cy="1198951"/>
          </a:xfrm>
          <a:prstGeom prst="rect">
            <a:avLst/>
          </a:prstGeom>
        </p:spPr>
      </p:pic>
      <p:sp>
        <p:nvSpPr>
          <p:cNvPr id="29" name="Rounded Rectangular Callout 28"/>
          <p:cNvSpPr/>
          <p:nvPr/>
        </p:nvSpPr>
        <p:spPr>
          <a:xfrm>
            <a:off x="7426988" y="2438442"/>
            <a:ext cx="3068140" cy="2188150"/>
          </a:xfrm>
          <a:prstGeom prst="wedgeRoundRectCallout">
            <a:avLst>
              <a:gd name="adj1" fmla="val 54577"/>
              <a:gd name="adj2" fmla="val -22204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You can change the order of the clauses, but if the consequence clause is first, you don’t use a comma. Look:</a:t>
            </a:r>
          </a:p>
          <a:p>
            <a:pPr lvl="0">
              <a:buSzPct val="25000"/>
            </a:pP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 will go if I feel better.</a:t>
            </a:r>
          </a:p>
          <a:p>
            <a:pPr lvl="0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We won’t go out if it rains.</a:t>
            </a:r>
          </a:p>
        </p:txBody>
      </p:sp>
      <p:sp>
        <p:nvSpPr>
          <p:cNvPr id="35" name="Arc 34"/>
          <p:cNvSpPr/>
          <p:nvPr/>
        </p:nvSpPr>
        <p:spPr>
          <a:xfrm rot="317021" flipH="1">
            <a:off x="3194751" y="2406041"/>
            <a:ext cx="1273289" cy="911321"/>
          </a:xfrm>
          <a:prstGeom prst="arc">
            <a:avLst>
              <a:gd name="adj1" fmla="val 12259691"/>
              <a:gd name="adj2" fmla="val 21106137"/>
            </a:avLst>
          </a:prstGeom>
          <a:ln w="1270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6" name="Rounded Rectangular Callout 35"/>
          <p:cNvSpPr/>
          <p:nvPr/>
        </p:nvSpPr>
        <p:spPr>
          <a:xfrm>
            <a:off x="7426988" y="4715683"/>
            <a:ext cx="2868082" cy="1152854"/>
          </a:xfrm>
          <a:prstGeom prst="wedgeRoundRectCallout">
            <a:avLst>
              <a:gd name="adj1" fmla="val 54101"/>
              <a:gd name="adj2" fmla="val -4259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We can use the contractions of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will:</a:t>
            </a:r>
          </a:p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1. positive: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will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=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’ll</a:t>
            </a:r>
          </a:p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2. negative: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will not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=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won’t</a:t>
            </a:r>
          </a:p>
        </p:txBody>
      </p:sp>
      <p:sp>
        <p:nvSpPr>
          <p:cNvPr id="37" name="Arc 36"/>
          <p:cNvSpPr/>
          <p:nvPr/>
        </p:nvSpPr>
        <p:spPr>
          <a:xfrm rot="21448354" flipH="1">
            <a:off x="4141655" y="4837344"/>
            <a:ext cx="3391511" cy="481477"/>
          </a:xfrm>
          <a:prstGeom prst="arc">
            <a:avLst>
              <a:gd name="adj1" fmla="val 10872353"/>
              <a:gd name="adj2" fmla="val 21334527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2" name="Arc 41"/>
          <p:cNvSpPr/>
          <p:nvPr/>
        </p:nvSpPr>
        <p:spPr>
          <a:xfrm rot="401265" flipH="1">
            <a:off x="4411109" y="4614075"/>
            <a:ext cx="4105838" cy="481477"/>
          </a:xfrm>
          <a:prstGeom prst="arc">
            <a:avLst>
              <a:gd name="adj1" fmla="val 11413169"/>
              <a:gd name="adj2" fmla="val 21383182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3" name="Pentagon 42"/>
          <p:cNvSpPr/>
          <p:nvPr/>
        </p:nvSpPr>
        <p:spPr>
          <a:xfrm>
            <a:off x="9099464" y="5957628"/>
            <a:ext cx="2791327" cy="680082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Let’s </a:t>
            </a:r>
            <a:r>
              <a:rPr lang="en-US" sz="1600" dirty="0" err="1">
                <a:latin typeface="Open Sans"/>
                <a:ea typeface="Open Sans"/>
                <a:cs typeface="Open Sans"/>
                <a:sym typeface="Open Sans"/>
              </a:rPr>
              <a:t>practise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!</a:t>
            </a:r>
          </a:p>
        </p:txBody>
      </p:sp>
      <p:sp>
        <p:nvSpPr>
          <p:cNvPr id="16" name="Google Shape;65;p15">
            <a:extLst>
              <a:ext uri="{FF2B5EF4-FFF2-40B4-BE49-F238E27FC236}">
                <a16:creationId xmlns:a16="http://schemas.microsoft.com/office/drawing/2014/main" id="{366E15CB-00C7-4602-AEAC-BE2D7D00D16B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212941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5" grpId="0" animBg="1"/>
      <p:bldP spid="36" grpId="0" animBg="1"/>
      <p:bldP spid="37" grpId="0" animBg="1"/>
      <p:bldP spid="42" grpId="0" animBg="1"/>
      <p:bldP spid="4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 txBox="1"/>
          <p:nvPr/>
        </p:nvSpPr>
        <p:spPr>
          <a:xfrm>
            <a:off x="819783" y="4201121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Font typeface="Noto Sans Symbols"/>
              <a:buNone/>
            </a:pPr>
            <a:endParaRPr sz="1600" i="1" dirty="0">
              <a:solidFill>
                <a:srgbClr val="99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4" name="Shape 294"/>
          <p:cNvSpPr txBox="1"/>
          <p:nvPr/>
        </p:nvSpPr>
        <p:spPr>
          <a:xfrm>
            <a:off x="514983" y="4795880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endParaRPr sz="1600" i="1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4983" y="1599097"/>
            <a:ext cx="11429969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1600" dirty="0"/>
              <a:t>If you………………………………(come) to the cinema with me tonight, I…………………………..(pay) for the tickets.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Steve…………………………………(write) you an email next week if we………………………….(decide) to visit you.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Jenny………………………………..(not be) happy if you……………………………….(not invite) her to the party.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If Chris………………………………(see) you, he………………………………………(want) to know why you are here.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If we…………………………….(leave) late, I………………………………….(call) to tell you.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Francesca………………………………………………..(not </a:t>
            </a:r>
            <a:r>
              <a:rPr lang="en-US" sz="1600" dirty="0" err="1"/>
              <a:t>recognise</a:t>
            </a:r>
            <a:r>
              <a:rPr lang="en-US" sz="1600" dirty="0"/>
              <a:t>) you if you…………………………(wear) that hat.</a:t>
            </a:r>
          </a:p>
        </p:txBody>
      </p:sp>
      <p:sp>
        <p:nvSpPr>
          <p:cNvPr id="29" name="Shape 81"/>
          <p:cNvSpPr txBox="1">
            <a:spLocks/>
          </p:cNvSpPr>
          <p:nvPr/>
        </p:nvSpPr>
        <p:spPr>
          <a:xfrm>
            <a:off x="450601" y="229388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  <a:buFont typeface="Rokkitt"/>
              <a:buNone/>
            </a:pPr>
            <a:r>
              <a:rPr lang="en-US" sz="44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lang="en-US" sz="44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" name="Shape 82"/>
          <p:cNvSpPr txBox="1">
            <a:spLocks/>
          </p:cNvSpPr>
          <p:nvPr/>
        </p:nvSpPr>
        <p:spPr>
          <a:xfrm>
            <a:off x="464551" y="905812"/>
            <a:ext cx="11480401" cy="4141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spcAft>
                <a:spcPts val="0"/>
              </a:spcAft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Use the correct form of the verbs in brackets to complete the gaps. </a:t>
            </a:r>
            <a:endParaRPr lang="en-US" sz="2000" b="1" i="1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12956" y="1483658"/>
            <a:ext cx="72006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come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8042825" y="1496713"/>
            <a:ext cx="115929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will/’ll pay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2225360" y="2225484"/>
            <a:ext cx="128753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will/’ll write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7928454" y="2225484"/>
            <a:ext cx="8338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decide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953647" y="2965221"/>
            <a:ext cx="184377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will not/won’t be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6112454" y="2967310"/>
            <a:ext cx="19625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do not/don’t invite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2237764" y="3688955"/>
            <a:ext cx="6399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sees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6189109" y="3684170"/>
            <a:ext cx="12747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will/’ll want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837654" y="4424236"/>
            <a:ext cx="69762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leave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841923" y="4420162"/>
            <a:ext cx="114967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will/’ll call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2196820" y="5153542"/>
            <a:ext cx="25731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00B0F0"/>
                </a:solidFill>
              </a:rPr>
              <a:t>will </a:t>
            </a:r>
            <a:r>
              <a:rPr lang="en-US" sz="1600" b="1" dirty="0">
                <a:solidFill>
                  <a:srgbClr val="00B0F0"/>
                </a:solidFill>
              </a:rPr>
              <a:t>not/won’t </a:t>
            </a:r>
            <a:r>
              <a:rPr lang="en-US" sz="1600" b="1" dirty="0" err="1">
                <a:solidFill>
                  <a:srgbClr val="00B0F0"/>
                </a:solidFill>
              </a:rPr>
              <a:t>recognise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8622471" y="5141234"/>
            <a:ext cx="6527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wear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20" name="Google Shape;65;p15">
            <a:extLst>
              <a:ext uri="{FF2B5EF4-FFF2-40B4-BE49-F238E27FC236}">
                <a16:creationId xmlns:a16="http://schemas.microsoft.com/office/drawing/2014/main" id="{5F95E1FB-4AEB-4F2C-80DA-2143239F8036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arson">
  <a:themeElements>
    <a:clrScheme name="Pearson colors">
      <a:dk1>
        <a:srgbClr val="000000"/>
      </a:dk1>
      <a:lt1>
        <a:srgbClr val="D4EAE4"/>
      </a:lt1>
      <a:dk2>
        <a:srgbClr val="007FA3"/>
      </a:dk2>
      <a:lt2>
        <a:srgbClr val="003057"/>
      </a:lt2>
      <a:accent1>
        <a:srgbClr val="D2DB0E"/>
      </a:accent1>
      <a:accent2>
        <a:srgbClr val="12B2A6"/>
      </a:accent2>
      <a:accent3>
        <a:srgbClr val="DB0020"/>
      </a:accent3>
      <a:accent4>
        <a:srgbClr val="9E007E"/>
      </a:accent4>
      <a:accent5>
        <a:srgbClr val="EA7600"/>
      </a:accent5>
      <a:accent6>
        <a:srgbClr val="005A70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2604</TotalTime>
  <Words>810</Words>
  <Application>Microsoft Office PowerPoint</Application>
  <PresentationFormat>Widescreen</PresentationFormat>
  <Paragraphs>133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Noto Sans Symbols</vt:lpstr>
      <vt:lpstr>Open Sans</vt:lpstr>
      <vt:lpstr>Rockwell</vt:lpstr>
      <vt:lpstr>Rokkitt</vt:lpstr>
      <vt:lpstr>Times New Roman</vt:lpstr>
      <vt:lpstr>Simple Light</vt:lpstr>
      <vt:lpstr>Pearson</vt:lpstr>
      <vt:lpstr>Grammar A2 first conditional </vt:lpstr>
      <vt:lpstr>There are many types of conditional if structures, but let’s start with the first conditional.</vt:lpstr>
      <vt:lpstr>Function: the first conditional</vt:lpstr>
      <vt:lpstr>Function: the first conditional</vt:lpstr>
      <vt:lpstr>Form: the first conditional</vt:lpstr>
      <vt:lpstr>Form: the first conditional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Emphatic structures</dc:title>
  <dc:creator>Louise Manicolo</dc:creator>
  <cp:lastModifiedBy>Muszynski, Daniel</cp:lastModifiedBy>
  <cp:revision>96</cp:revision>
  <dcterms:modified xsi:type="dcterms:W3CDTF">2019-12-05T09:22:51Z</dcterms:modified>
</cp:coreProperties>
</file>